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00" r:id="rId2"/>
    <p:sldId id="323" r:id="rId3"/>
    <p:sldId id="353" r:id="rId4"/>
    <p:sldId id="2141411565" r:id="rId5"/>
    <p:sldId id="2141411566" r:id="rId6"/>
    <p:sldId id="2141411567" r:id="rId7"/>
    <p:sldId id="2141411580" r:id="rId8"/>
    <p:sldId id="2141411584" r:id="rId9"/>
    <p:sldId id="2141411570" r:id="rId10"/>
    <p:sldId id="2141411581" r:id="rId11"/>
    <p:sldId id="2141411572" r:id="rId12"/>
    <p:sldId id="2141411552" r:id="rId13"/>
    <p:sldId id="2141411574" r:id="rId14"/>
    <p:sldId id="2141411576" r:id="rId15"/>
    <p:sldId id="2141411583" r:id="rId16"/>
    <p:sldId id="2141411579" r:id="rId17"/>
  </p:sldIdLst>
  <p:sldSz cx="12192000" cy="6858000"/>
  <p:notesSz cx="6858000" cy="9144000"/>
  <p:embeddedFontLst>
    <p:embeddedFont>
      <p:font typeface="Atkinson Hyperlegible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G" initials="LG" lastIdx="60" clrIdx="0">
    <p:extLst>
      <p:ext uri="{19B8F6BF-5375-455C-9EA6-DF929625EA0E}">
        <p15:presenceInfo xmlns:p15="http://schemas.microsoft.com/office/powerpoint/2012/main" userId="Lee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DF1"/>
    <a:srgbClr val="CBEBE6"/>
    <a:srgbClr val="31B09C"/>
    <a:srgbClr val="98D7CE"/>
    <a:srgbClr val="BAECE4"/>
    <a:srgbClr val="557DBF"/>
    <a:srgbClr val="595959"/>
    <a:srgbClr val="DEEBF7"/>
    <a:srgbClr val="B3C0E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0339" autoAdjust="0"/>
  </p:normalViewPr>
  <p:slideViewPr>
    <p:cSldViewPr snapToGrid="0">
      <p:cViewPr varScale="1">
        <p:scale>
          <a:sx n="80" d="100"/>
          <a:sy n="80" d="100"/>
        </p:scale>
        <p:origin x="1794" y="90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Welcome to Unit 1 of Module 7.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data collection training package includes a folder of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37 sessions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With a few exceptions, most of the training sessions are facilitated through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PowerPoint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presentations.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Facilitators should always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review the sessions jointly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with the specific guidance for the sessions provided in the Facilitator’s guide and the questionnaire.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 </a:t>
            </a:r>
            <a:r>
              <a:rPr lang="en-GB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Reference manual </a:t>
            </a:r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for data collection provides specific guidance on the HHFA questions through details that help to collect accurate data.</a:t>
            </a:r>
          </a:p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</a:p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Facilitators should </a:t>
            </a:r>
            <a:r>
              <a:rPr lang="en-GB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review this manual in advance of the training </a:t>
            </a:r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to obtain additional details for the content of the sessions they will be facilitating.</a:t>
            </a:r>
          </a:p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</a:p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Facilitators and participants alike should consult this tool during training if there are doubts about how to collect data on any particular question or questionnaire section.</a:t>
            </a:r>
          </a:p>
          <a:p>
            <a:endParaRPr lang="en-GB" sz="1200" dirty="0">
              <a:effectLst/>
              <a:highlight>
                <a:srgbClr val="FFFF00"/>
              </a:highlight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Likewise, data collectors should consult this tool during data collection when in doubt.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138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Countries may want to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test the knowledge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that participants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acquired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during the training to help select the final pool of data collectors and team leaders.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test should be adapted to the country needs and context.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347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To support the process, the training package contains: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 menu of possible test questions (including answer key) in Word format;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an example of a results analysis, if the test is administered electronically, in Excel format;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an example of how to share the test results in a PowerPoint.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96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training package includes the option to obtain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participants’ feedback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on the training through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daily and end-of-training evaluations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evaluation forms are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available online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through a survey administration software.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obtain participants’ feedback, the training package contains: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and online forms;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 of analysis of evaluation responses, in Excel format;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example of how to share findings with participants, in PowerPoint format.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0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You have now completed Unit 1.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In the next unit, we will look at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 to prepare for HHFA training sessions that you might be assigned to facilitate.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51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By the end of this unit, you will be able to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list the tools available to facilitators to conduct data collection training;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describe how to use the different tools available for training.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There are 8 tools available to facilitators to conduct data collection training: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Questionnaire;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Agenda;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Facilitator’s guide;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Summary tables;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Sessions;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Reference manual;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Final training test;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Daily and end-of-training evaluation.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We’ll now look at each tool in more detail.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71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questionnaire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is the instrument that data collectors will use to collect information, and therefore the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focus of the training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By the time the facilitators start training, the questionnaire should already have been adapted to the country needs.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questionnaire should be accessible at all times to participants and facilitators. 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44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 suggested 10-day agenda for the data collection training is available as a: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stand-alone document in the training package; and a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chapter in the Facilitator’s guide.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agenda should be used to understand how the training schedule is organized.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0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Facilitator’s guide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provides guidance on the: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organization of the training; and the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facilitation of the different sessions.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2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Therefore, the guide should be used by facilitators to: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prepare the training agenda;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support training preparation; and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properly facilitate each of the sessions.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66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Summary tables provide facilitators and participants with a snapshot visualization of all the technical content in sections/sub-sections.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For example, this summary table shows the sub-section on services for children under 5. The table columns represent the categories of information in the section or sub-section. 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14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training package includes tables summarizing all the content from the readiness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sections 13 to 31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Summary tables should be used by facilitators to help participants: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visualize;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summarize; and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review;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technical content in the readiness sections of the questionnaire.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69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91999" cy="3243080"/>
            <a:chOff x="1" y="1805920"/>
            <a:chExt cx="12191999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41555" y="1805920"/>
              <a:ext cx="8950445" cy="3240000"/>
              <a:chOff x="3241555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41555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6333" y="2774274"/>
                <a:ext cx="7504761" cy="1362620"/>
                <a:chOff x="3028140" y="2990916"/>
                <a:chExt cx="7504761" cy="1362620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8140" y="2990916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8140" y="3589865"/>
                  <a:ext cx="7504761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HHFA training tools 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5. Sessions</a:t>
            </a: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609313" y="2158360"/>
            <a:ext cx="5706012" cy="830997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t>The data collection training package includes </a:t>
            </a:r>
            <a:r>
              <a:rPr lang="en-GB" sz="2400" b="1" dirty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t>37 sessions</a:t>
            </a: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4C44D-0F58-2BD2-A70D-74E291A99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15" y="1388443"/>
            <a:ext cx="5005013" cy="3285532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C701E27-F944-304A-2293-BFF159856BB9}"/>
              </a:ext>
            </a:extLst>
          </p:cNvPr>
          <p:cNvSpPr txBox="1"/>
          <p:nvPr/>
        </p:nvSpPr>
        <p:spPr>
          <a:xfrm>
            <a:off x="688655" y="4784535"/>
            <a:ext cx="10769195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bg1"/>
                </a:solidFill>
              </a:rPr>
              <a:t>Facilitators should </a:t>
            </a:r>
            <a:r>
              <a:rPr lang="en-GB" sz="2400" b="1" dirty="0">
                <a:solidFill>
                  <a:schemeClr val="bg1"/>
                </a:solidFill>
              </a:rPr>
              <a:t>review the sessions jointly </a:t>
            </a:r>
            <a:r>
              <a:rPr lang="en-GB" sz="2400" dirty="0">
                <a:solidFill>
                  <a:schemeClr val="bg1"/>
                </a:solidFill>
              </a:rPr>
              <a:t>with the guidance provided 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in the Facilitator’s guide and the questionnaire.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16F259-5986-26AA-3475-91CE6D358449}"/>
              </a:ext>
            </a:extLst>
          </p:cNvPr>
          <p:cNvSpPr/>
          <p:nvPr/>
        </p:nvSpPr>
        <p:spPr>
          <a:xfrm>
            <a:off x="609313" y="4784534"/>
            <a:ext cx="79342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caption1">
            <a:extLst>
              <a:ext uri="{FF2B5EF4-FFF2-40B4-BE49-F238E27FC236}">
                <a16:creationId xmlns:a16="http://schemas.microsoft.com/office/drawing/2014/main" id="{8041D284-5DA0-4A48-BB3C-19F03ECE1AB1}"/>
              </a:ext>
            </a:extLst>
          </p:cNvPr>
          <p:cNvSpPr txBox="1"/>
          <p:nvPr/>
        </p:nvSpPr>
        <p:spPr>
          <a:xfrm>
            <a:off x="609313" y="3232651"/>
            <a:ext cx="5706012" cy="760401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Most training sessions are facilitated through </a:t>
            </a:r>
            <a:r>
              <a:rPr lang="en-GB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PowerPoint</a:t>
            </a: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presentations.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70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6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6. Reference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C40242-D87D-463D-BD5A-BE2ECF8D70BE}"/>
              </a:ext>
            </a:extLst>
          </p:cNvPr>
          <p:cNvGrpSpPr/>
          <p:nvPr/>
        </p:nvGrpSpPr>
        <p:grpSpPr>
          <a:xfrm>
            <a:off x="362433" y="1728057"/>
            <a:ext cx="3875353" cy="3875353"/>
            <a:chOff x="362433" y="1728057"/>
            <a:chExt cx="3875353" cy="3875353"/>
          </a:xfrm>
        </p:grpSpPr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2E17EE47-F886-4D89-9358-B0F5770431E1}"/>
                </a:ext>
              </a:extLst>
            </p:cNvPr>
            <p:cNvSpPr/>
            <p:nvPr/>
          </p:nvSpPr>
          <p:spPr>
            <a:xfrm>
              <a:off x="362433" y="1728057"/>
              <a:ext cx="3875353" cy="3875353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1B6B95-AC8B-4292-A62C-A0E55F599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148" y="2351774"/>
              <a:ext cx="2266422" cy="2700000"/>
            </a:xfrm>
            <a:prstGeom prst="rect">
              <a:avLst/>
            </a:prstGeom>
          </p:spPr>
        </p:pic>
      </p:grpSp>
      <p:sp>
        <p:nvSpPr>
          <p:cNvPr id="3" name="caption1">
            <a:extLst>
              <a:ext uri="{FF2B5EF4-FFF2-40B4-BE49-F238E27FC236}">
                <a16:creationId xmlns:a16="http://schemas.microsoft.com/office/drawing/2014/main" id="{816B2066-A82A-1B2C-2A47-ABB82723BED4}"/>
              </a:ext>
            </a:extLst>
          </p:cNvPr>
          <p:cNvSpPr txBox="1"/>
          <p:nvPr/>
        </p:nvSpPr>
        <p:spPr>
          <a:xfrm>
            <a:off x="4440641" y="1717325"/>
            <a:ext cx="6924156" cy="760401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manual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data collection provides specific guidance on the HHFA questions. </a:t>
            </a:r>
          </a:p>
        </p:txBody>
      </p:sp>
      <p:sp>
        <p:nvSpPr>
          <p:cNvPr id="4" name="bulletText1">
            <a:extLst>
              <a:ext uri="{FF2B5EF4-FFF2-40B4-BE49-F238E27FC236}">
                <a16:creationId xmlns:a16="http://schemas.microsoft.com/office/drawing/2014/main" id="{024E0DF2-DFCC-D78D-26DE-395ED8B44DDD}"/>
              </a:ext>
            </a:extLst>
          </p:cNvPr>
          <p:cNvSpPr txBox="1"/>
          <p:nvPr/>
        </p:nvSpPr>
        <p:spPr>
          <a:xfrm>
            <a:off x="4994755" y="3492161"/>
            <a:ext cx="5701348" cy="4339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advance of the training (by facilitators)</a:t>
            </a:r>
          </a:p>
        </p:txBody>
      </p:sp>
      <p:pic>
        <p:nvPicPr>
          <p:cNvPr id="6" name="bullet1">
            <a:extLst>
              <a:ext uri="{FF2B5EF4-FFF2-40B4-BE49-F238E27FC236}">
                <a16:creationId xmlns:a16="http://schemas.microsoft.com/office/drawing/2014/main" id="{82150FE3-C4D3-E543-5A5E-07B95E209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54" y="3647943"/>
            <a:ext cx="117692" cy="122400"/>
          </a:xfrm>
          <a:prstGeom prst="rect">
            <a:avLst/>
          </a:prstGeom>
        </p:spPr>
      </p:pic>
      <p:sp>
        <p:nvSpPr>
          <p:cNvPr id="7" name="bulletText2">
            <a:extLst>
              <a:ext uri="{FF2B5EF4-FFF2-40B4-BE49-F238E27FC236}">
                <a16:creationId xmlns:a16="http://schemas.microsoft.com/office/drawing/2014/main" id="{84403044-CEB8-D0D7-D37A-5FBEE4071BBB}"/>
              </a:ext>
            </a:extLst>
          </p:cNvPr>
          <p:cNvSpPr txBox="1"/>
          <p:nvPr/>
        </p:nvSpPr>
        <p:spPr>
          <a:xfrm>
            <a:off x="4994755" y="4940561"/>
            <a:ext cx="6443594" cy="4339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data collection (by data collectors)</a:t>
            </a:r>
          </a:p>
        </p:txBody>
      </p:sp>
      <p:pic>
        <p:nvPicPr>
          <p:cNvPr id="8" name="bullet2">
            <a:extLst>
              <a:ext uri="{FF2B5EF4-FFF2-40B4-BE49-F238E27FC236}">
                <a16:creationId xmlns:a16="http://schemas.microsoft.com/office/drawing/2014/main" id="{07B0A4EA-BF18-CC5F-0ADA-2681D53FB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54" y="5096343"/>
            <a:ext cx="117692" cy="122400"/>
          </a:xfrm>
          <a:prstGeom prst="rect">
            <a:avLst/>
          </a:prstGeom>
        </p:spPr>
      </p:pic>
      <p:pic>
        <p:nvPicPr>
          <p:cNvPr id="10" name="bullet1">
            <a:extLst>
              <a:ext uri="{FF2B5EF4-FFF2-40B4-BE49-F238E27FC236}">
                <a16:creationId xmlns:a16="http://schemas.microsoft.com/office/drawing/2014/main" id="{204AB4F4-738D-34F3-52CC-E30C58E9B9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54" y="4372143"/>
            <a:ext cx="117692" cy="122400"/>
          </a:xfrm>
          <a:prstGeom prst="rect">
            <a:avLst/>
          </a:prstGeom>
        </p:spPr>
      </p:pic>
      <p:sp>
        <p:nvSpPr>
          <p:cNvPr id="12" name="bulletText1">
            <a:extLst>
              <a:ext uri="{FF2B5EF4-FFF2-40B4-BE49-F238E27FC236}">
                <a16:creationId xmlns:a16="http://schemas.microsoft.com/office/drawing/2014/main" id="{1B7F2F39-7968-D8D1-E76D-4859A8F4BF2F}"/>
              </a:ext>
            </a:extLst>
          </p:cNvPr>
          <p:cNvSpPr txBox="1"/>
          <p:nvPr/>
        </p:nvSpPr>
        <p:spPr>
          <a:xfrm>
            <a:off x="4994755" y="4216361"/>
            <a:ext cx="5701348" cy="4339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 training (by all)</a:t>
            </a:r>
          </a:p>
        </p:txBody>
      </p:sp>
      <p:sp>
        <p:nvSpPr>
          <p:cNvPr id="15" name="caption1">
            <a:extLst>
              <a:ext uri="{FF2B5EF4-FFF2-40B4-BE49-F238E27FC236}">
                <a16:creationId xmlns:a16="http://schemas.microsoft.com/office/drawing/2014/main" id="{5D0A4A28-9051-AE98-4104-0D4B87163F05}"/>
              </a:ext>
            </a:extLst>
          </p:cNvPr>
          <p:cNvSpPr txBox="1"/>
          <p:nvPr/>
        </p:nvSpPr>
        <p:spPr>
          <a:xfrm>
            <a:off x="4440641" y="2767961"/>
            <a:ext cx="6924156" cy="433965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should be used: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31811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7. Final training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ACFF-C386-9265-EBB9-E9CAD4CEC121}"/>
              </a:ext>
            </a:extLst>
          </p:cNvPr>
          <p:cNvSpPr txBox="1"/>
          <p:nvPr/>
        </p:nvSpPr>
        <p:spPr>
          <a:xfrm>
            <a:off x="6557554" y="4598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2DA28-6333-B6C1-8E11-A28981B726D4}"/>
              </a:ext>
            </a:extLst>
          </p:cNvPr>
          <p:cNvSpPr txBox="1"/>
          <p:nvPr/>
        </p:nvSpPr>
        <p:spPr>
          <a:xfrm>
            <a:off x="6649919" y="4136461"/>
            <a:ext cx="4932768" cy="830997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The test should be adapted to the country needs and context.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6C9DD-C5ED-0A75-DD9E-BAE23F6F4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" y="1814364"/>
            <a:ext cx="5831433" cy="3229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26627-6E96-35A3-3ABB-7D04185DC2BD}"/>
              </a:ext>
            </a:extLst>
          </p:cNvPr>
          <p:cNvSpPr txBox="1"/>
          <p:nvPr/>
        </p:nvSpPr>
        <p:spPr>
          <a:xfrm>
            <a:off x="6742285" y="1924209"/>
            <a:ext cx="48404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Countries may want to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test the knowledge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that participants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acquired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during the training to help select the final pool of data collectors and team leaders.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0817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7. Final training test</a:t>
            </a:r>
          </a:p>
        </p:txBody>
      </p:sp>
      <p:sp>
        <p:nvSpPr>
          <p:cNvPr id="26" name="caption3">
            <a:extLst>
              <a:ext uri="{FF2B5EF4-FFF2-40B4-BE49-F238E27FC236}">
                <a16:creationId xmlns:a16="http://schemas.microsoft.com/office/drawing/2014/main" id="{04E73E39-88E4-44DC-B22B-D91BB721F029}"/>
              </a:ext>
            </a:extLst>
          </p:cNvPr>
          <p:cNvSpPr txBox="1"/>
          <p:nvPr/>
        </p:nvSpPr>
        <p:spPr>
          <a:xfrm>
            <a:off x="609313" y="1601154"/>
            <a:ext cx="967316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support the process, the training package contains:</a:t>
            </a:r>
          </a:p>
        </p:txBody>
      </p:sp>
      <p:sp>
        <p:nvSpPr>
          <p:cNvPr id="3" name="grid1">
            <a:extLst>
              <a:ext uri="{FF2B5EF4-FFF2-40B4-BE49-F238E27FC236}">
                <a16:creationId xmlns:a16="http://schemas.microsoft.com/office/drawing/2014/main" id="{12A53164-836A-E034-FDD3-070AD8F66721}"/>
              </a:ext>
            </a:extLst>
          </p:cNvPr>
          <p:cNvSpPr txBox="1"/>
          <p:nvPr/>
        </p:nvSpPr>
        <p:spPr>
          <a:xfrm>
            <a:off x="576365" y="3859118"/>
            <a:ext cx="3471271" cy="1397729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 menu of possible test questions </a:t>
            </a:r>
          </a:p>
        </p:txBody>
      </p:sp>
      <p:sp>
        <p:nvSpPr>
          <p:cNvPr id="13" name="grid1">
            <a:extLst>
              <a:ext uri="{FF2B5EF4-FFF2-40B4-BE49-F238E27FC236}">
                <a16:creationId xmlns:a16="http://schemas.microsoft.com/office/drawing/2014/main" id="{04DAC416-AC0A-8A59-9D47-F2540E100FCB}"/>
              </a:ext>
            </a:extLst>
          </p:cNvPr>
          <p:cNvSpPr txBox="1"/>
          <p:nvPr/>
        </p:nvSpPr>
        <p:spPr>
          <a:xfrm>
            <a:off x="4414485" y="3859117"/>
            <a:ext cx="3381062" cy="1397729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 example of a results analysis</a:t>
            </a:r>
          </a:p>
        </p:txBody>
      </p:sp>
      <p:sp>
        <p:nvSpPr>
          <p:cNvPr id="16" name="grid1">
            <a:extLst>
              <a:ext uri="{FF2B5EF4-FFF2-40B4-BE49-F238E27FC236}">
                <a16:creationId xmlns:a16="http://schemas.microsoft.com/office/drawing/2014/main" id="{7FCA9EA3-E0E4-7076-FF2F-F4A8336AD741}"/>
              </a:ext>
            </a:extLst>
          </p:cNvPr>
          <p:cNvSpPr txBox="1"/>
          <p:nvPr/>
        </p:nvSpPr>
        <p:spPr>
          <a:xfrm>
            <a:off x="8163298" y="3859117"/>
            <a:ext cx="3451434" cy="1397729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example of how to share the test results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43DD55-B048-8262-0F85-78C41380318A}"/>
              </a:ext>
            </a:extLst>
          </p:cNvPr>
          <p:cNvSpPr/>
          <p:nvPr/>
        </p:nvSpPr>
        <p:spPr>
          <a:xfrm>
            <a:off x="5113441" y="2365229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B599AD-DA55-6D77-C09C-667443DC8880}"/>
              </a:ext>
            </a:extLst>
          </p:cNvPr>
          <p:cNvSpPr/>
          <p:nvPr/>
        </p:nvSpPr>
        <p:spPr>
          <a:xfrm>
            <a:off x="8906457" y="2365228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A0FCD-0D8F-4086-B077-19EFD74F2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32" y="2381405"/>
            <a:ext cx="1899930" cy="1899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1C493C-37DC-9015-DA6E-B793B49F0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41" y="2308162"/>
            <a:ext cx="2046415" cy="204641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0BD5339-992E-5219-A62B-D16CD6BAA086}"/>
              </a:ext>
            </a:extLst>
          </p:cNvPr>
          <p:cNvSpPr/>
          <p:nvPr/>
        </p:nvSpPr>
        <p:spPr>
          <a:xfrm>
            <a:off x="1239790" y="2339797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09D76A-7F8B-FF78-15F7-FB21BFC51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96" y="2372850"/>
            <a:ext cx="1899071" cy="1899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3298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 animBg="1"/>
      <p:bldP spid="13" grpId="0" animBg="1"/>
      <p:bldP spid="16" grpId="0" animBg="1"/>
      <p:bldP spid="18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8. Daily and end-of-training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ACFF-C386-9265-EBB9-E9CAD4CEC121}"/>
              </a:ext>
            </a:extLst>
          </p:cNvPr>
          <p:cNvSpPr txBox="1"/>
          <p:nvPr/>
        </p:nvSpPr>
        <p:spPr>
          <a:xfrm>
            <a:off x="6557554" y="4598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2DA28-6333-B6C1-8E11-A28981B726D4}"/>
              </a:ext>
            </a:extLst>
          </p:cNvPr>
          <p:cNvSpPr txBox="1"/>
          <p:nvPr/>
        </p:nvSpPr>
        <p:spPr>
          <a:xfrm>
            <a:off x="7239000" y="4136461"/>
            <a:ext cx="4487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The evaluation forms are </a:t>
            </a:r>
            <a:r>
              <a:rPr lang="en-GB" b="1" dirty="0"/>
              <a:t>available online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974BD-871B-7AFA-491B-9DDC585806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40" t="32053" r="34403" b="18227"/>
          <a:stretch/>
        </p:blipFill>
        <p:spPr>
          <a:xfrm>
            <a:off x="609314" y="1869490"/>
            <a:ext cx="6179159" cy="304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C62B7-211F-032B-3600-EE958E6D7BAA}"/>
              </a:ext>
            </a:extLst>
          </p:cNvPr>
          <p:cNvSpPr txBox="1"/>
          <p:nvPr/>
        </p:nvSpPr>
        <p:spPr>
          <a:xfrm>
            <a:off x="7239000" y="1954583"/>
            <a:ext cx="44871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training package includes the option to obtain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participants’ feedback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daily and end-of-training evaluations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477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dirty="0">
                <a:solidFill>
                  <a:srgbClr val="595959"/>
                </a:solidFill>
              </a:rPr>
              <a:t>8. Daily and end-of-training evaluation</a:t>
            </a:r>
          </a:p>
        </p:txBody>
      </p:sp>
      <p:sp>
        <p:nvSpPr>
          <p:cNvPr id="26" name="caption3">
            <a:extLst>
              <a:ext uri="{FF2B5EF4-FFF2-40B4-BE49-F238E27FC236}">
                <a16:creationId xmlns:a16="http://schemas.microsoft.com/office/drawing/2014/main" id="{04E73E39-88E4-44DC-B22B-D91BB721F029}"/>
              </a:ext>
            </a:extLst>
          </p:cNvPr>
          <p:cNvSpPr txBox="1"/>
          <p:nvPr/>
        </p:nvSpPr>
        <p:spPr>
          <a:xfrm>
            <a:off x="734150" y="1601152"/>
            <a:ext cx="9673166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  <a:ea typeface="+mn-ea"/>
                <a:cs typeface="+mn-cs"/>
              </a:rPr>
              <a:t>To obtain participants’ feedback, the training package contains:</a:t>
            </a:r>
            <a:endParaRPr lang="en-GB" sz="2400" b="1" dirty="0">
              <a:solidFill>
                <a:prstClr val="black">
                  <a:lumMod val="65000"/>
                  <a:lumOff val="3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14" name="grid1">
            <a:extLst>
              <a:ext uri="{FF2B5EF4-FFF2-40B4-BE49-F238E27FC236}">
                <a16:creationId xmlns:a16="http://schemas.microsoft.com/office/drawing/2014/main" id="{4C9BDD6A-F53A-40D5-BFD9-11F66D4478FC}"/>
              </a:ext>
            </a:extLst>
          </p:cNvPr>
          <p:cNvSpPr txBox="1"/>
          <p:nvPr/>
        </p:nvSpPr>
        <p:spPr>
          <a:xfrm>
            <a:off x="576365" y="3859118"/>
            <a:ext cx="3471271" cy="1639983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paper and online forms</a:t>
            </a:r>
          </a:p>
        </p:txBody>
      </p:sp>
      <p:sp>
        <p:nvSpPr>
          <p:cNvPr id="15" name="grid1">
            <a:extLst>
              <a:ext uri="{FF2B5EF4-FFF2-40B4-BE49-F238E27FC236}">
                <a16:creationId xmlns:a16="http://schemas.microsoft.com/office/drawing/2014/main" id="{0813F6ED-D143-4129-A931-75E5FA820D44}"/>
              </a:ext>
            </a:extLst>
          </p:cNvPr>
          <p:cNvSpPr txBox="1"/>
          <p:nvPr/>
        </p:nvSpPr>
        <p:spPr>
          <a:xfrm>
            <a:off x="4414485" y="3859117"/>
            <a:ext cx="3381062" cy="1639983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of analysis of evaluation responses</a:t>
            </a:r>
          </a:p>
        </p:txBody>
      </p:sp>
      <p:sp>
        <p:nvSpPr>
          <p:cNvPr id="17" name="grid1">
            <a:extLst>
              <a:ext uri="{FF2B5EF4-FFF2-40B4-BE49-F238E27FC236}">
                <a16:creationId xmlns:a16="http://schemas.microsoft.com/office/drawing/2014/main" id="{A1FC416F-62E4-45BC-8D18-44C625A58DEC}"/>
              </a:ext>
            </a:extLst>
          </p:cNvPr>
          <p:cNvSpPr txBox="1"/>
          <p:nvPr/>
        </p:nvSpPr>
        <p:spPr>
          <a:xfrm>
            <a:off x="8163298" y="3859117"/>
            <a:ext cx="3451434" cy="1639983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ea typeface="Cambria" panose="02040503050406030204" pitchFamily="18" charset="0"/>
              </a:rPr>
              <a:t>example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Cambria" panose="02040503050406030204" pitchFamily="18" charset="0"/>
              </a:rPr>
              <a:t>of how to share findings with participants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BAA6EA-52F7-4849-A0EE-F36E4FAC43B1}"/>
              </a:ext>
            </a:extLst>
          </p:cNvPr>
          <p:cNvSpPr/>
          <p:nvPr/>
        </p:nvSpPr>
        <p:spPr>
          <a:xfrm>
            <a:off x="5113441" y="2365229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D874E0-A677-49C6-8256-0674751F6414}"/>
              </a:ext>
            </a:extLst>
          </p:cNvPr>
          <p:cNvSpPr/>
          <p:nvPr/>
        </p:nvSpPr>
        <p:spPr>
          <a:xfrm>
            <a:off x="8906457" y="2365228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805F069-1183-47A1-A31E-970F03A19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32" y="2381405"/>
            <a:ext cx="1899930" cy="1899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71B46B-AB42-4255-847A-E3A6E2124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41" y="2308162"/>
            <a:ext cx="2046415" cy="20464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EF598BB-60C2-4C7E-853A-2F739389FD92}"/>
              </a:ext>
            </a:extLst>
          </p:cNvPr>
          <p:cNvSpPr/>
          <p:nvPr/>
        </p:nvSpPr>
        <p:spPr>
          <a:xfrm>
            <a:off x="1239790" y="2339797"/>
            <a:ext cx="1983148" cy="1983148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C03ACE-5243-43CC-AD4F-AFC9DFD4B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7" y="2793650"/>
            <a:ext cx="1126304" cy="11263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9963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 animBg="1"/>
      <p:bldP spid="15" grpId="0" animBg="1"/>
      <p:bldP spid="17" grpId="0" animBg="1"/>
      <p:bldP spid="19" grpId="0" animBg="1"/>
      <p:bldP spid="20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795162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46620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9000"/>
            <a:ext cx="826768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how to prepare for HHFA training sessions that you might be assigned to facilitate.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894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591777" y="2352221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812530" y="2946422"/>
            <a:ext cx="8260080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list the tools available to facilitators to conduct data collection training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085154"/>
            <a:ext cx="117692" cy="122400"/>
          </a:xfrm>
          <a:prstGeom prst="rect">
            <a:avLst/>
          </a:prstGeom>
        </p:spPr>
      </p:pic>
      <p:pic>
        <p:nvPicPr>
          <p:cNvPr id="4" name="bullet white">
            <a:extLst>
              <a:ext uri="{FF2B5EF4-FFF2-40B4-BE49-F238E27FC236}">
                <a16:creationId xmlns:a16="http://schemas.microsoft.com/office/drawing/2014/main" id="{349EF83E-DE11-17EF-6DCF-9C77507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893946"/>
            <a:ext cx="117692" cy="12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F16E7-74A4-A28D-3833-A0156F043FEE}"/>
              </a:ext>
            </a:extLst>
          </p:cNvPr>
          <p:cNvSpPr txBox="1"/>
          <p:nvPr/>
        </p:nvSpPr>
        <p:spPr>
          <a:xfrm>
            <a:off x="3812530" y="3706823"/>
            <a:ext cx="7348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/>
                </a:solidFill>
                <a:latin typeface="+mj-lt"/>
              </a:rPr>
              <a:t>describe how to use the different tools available for 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840309" cy="611122"/>
            <a:chOff x="-1235" y="-815"/>
            <a:chExt cx="1184030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1049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Tools for training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39" name="01 Questionnaire">
            <a:extLst>
              <a:ext uri="{FF2B5EF4-FFF2-40B4-BE49-F238E27FC236}">
                <a16:creationId xmlns:a16="http://schemas.microsoft.com/office/drawing/2014/main" id="{B233D5CF-483C-A354-55C8-9A00D52C8C07}"/>
              </a:ext>
            </a:extLst>
          </p:cNvPr>
          <p:cNvGrpSpPr/>
          <p:nvPr/>
        </p:nvGrpSpPr>
        <p:grpSpPr>
          <a:xfrm>
            <a:off x="734150" y="1690739"/>
            <a:ext cx="5360074" cy="1080000"/>
            <a:chOff x="734150" y="2142000"/>
            <a:chExt cx="5360074" cy="1080000"/>
          </a:xfrm>
        </p:grpSpPr>
        <p:sp>
          <p:nvSpPr>
            <p:cNvPr id="2" name="grid1">
              <a:extLst>
                <a:ext uri="{FF2B5EF4-FFF2-40B4-BE49-F238E27FC236}">
                  <a16:creationId xmlns:a16="http://schemas.microsoft.com/office/drawing/2014/main" id="{61201A6D-CF45-9D4C-927D-1F572E975D09}"/>
                </a:ext>
              </a:extLst>
            </p:cNvPr>
            <p:cNvSpPr txBox="1"/>
            <p:nvPr/>
          </p:nvSpPr>
          <p:spPr>
            <a:xfrm>
              <a:off x="734150" y="2142000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quest type 1">
              <a:extLst>
                <a:ext uri="{FF2B5EF4-FFF2-40B4-BE49-F238E27FC236}">
                  <a16:creationId xmlns:a16="http://schemas.microsoft.com/office/drawing/2014/main" id="{1A457A07-95D6-7DC6-DD3E-C84C7CB4B763}"/>
                </a:ext>
              </a:extLst>
            </p:cNvPr>
            <p:cNvSpPr/>
            <p:nvPr/>
          </p:nvSpPr>
          <p:spPr>
            <a:xfrm>
              <a:off x="1020943" y="2322000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1</a:t>
              </a:r>
            </a:p>
          </p:txBody>
        </p:sp>
      </p:grpSp>
      <p:sp>
        <p:nvSpPr>
          <p:cNvPr id="7" name="Sentence stem">
            <a:extLst>
              <a:ext uri="{FF2B5EF4-FFF2-40B4-BE49-F238E27FC236}">
                <a16:creationId xmlns:a16="http://schemas.microsoft.com/office/drawing/2014/main" id="{4A2B0A0E-D1A6-5C05-BBA5-A5DB0C4F494B}"/>
              </a:ext>
            </a:extLst>
          </p:cNvPr>
          <p:cNvSpPr txBox="1"/>
          <p:nvPr/>
        </p:nvSpPr>
        <p:spPr>
          <a:xfrm>
            <a:off x="734149" y="970716"/>
            <a:ext cx="1110492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8 tools available to facilitators to conduct data collection training: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45DFE452-19E1-6A6D-D901-D327573C1B60}"/>
              </a:ext>
            </a:extLst>
          </p:cNvPr>
          <p:cNvSpPr txBox="1"/>
          <p:nvPr/>
        </p:nvSpPr>
        <p:spPr>
          <a:xfrm>
            <a:off x="1924748" y="1999907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</a:t>
            </a:r>
          </a:p>
        </p:txBody>
      </p:sp>
      <p:grpSp>
        <p:nvGrpSpPr>
          <p:cNvPr id="40" name="02 Agenda">
            <a:extLst>
              <a:ext uri="{FF2B5EF4-FFF2-40B4-BE49-F238E27FC236}">
                <a16:creationId xmlns:a16="http://schemas.microsoft.com/office/drawing/2014/main" id="{13E7AD77-B06E-648B-E55A-ABA37B0DB42F}"/>
              </a:ext>
            </a:extLst>
          </p:cNvPr>
          <p:cNvGrpSpPr/>
          <p:nvPr/>
        </p:nvGrpSpPr>
        <p:grpSpPr>
          <a:xfrm>
            <a:off x="734149" y="2870260"/>
            <a:ext cx="5360074" cy="1080000"/>
            <a:chOff x="734149" y="3417771"/>
            <a:chExt cx="5360074" cy="1080000"/>
          </a:xfrm>
        </p:grpSpPr>
        <p:sp>
          <p:nvSpPr>
            <p:cNvPr id="12" name="grid1">
              <a:extLst>
                <a:ext uri="{FF2B5EF4-FFF2-40B4-BE49-F238E27FC236}">
                  <a16:creationId xmlns:a16="http://schemas.microsoft.com/office/drawing/2014/main" id="{9572BB18-36C5-2413-DEA4-F71C4E2B77B8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080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3" name="quest type 1">
              <a:extLst>
                <a:ext uri="{FF2B5EF4-FFF2-40B4-BE49-F238E27FC236}">
                  <a16:creationId xmlns:a16="http://schemas.microsoft.com/office/drawing/2014/main" id="{770DB9D9-E41F-9A76-C8E0-127C907CF59D}"/>
                </a:ext>
              </a:extLst>
            </p:cNvPr>
            <p:cNvSpPr/>
            <p:nvPr/>
          </p:nvSpPr>
          <p:spPr>
            <a:xfrm>
              <a:off x="1020943" y="3597771"/>
              <a:ext cx="720000" cy="7200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2</a:t>
              </a:r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2DA3DD01-BA5A-95E1-9431-302A88DC63EB}"/>
              </a:ext>
            </a:extLst>
          </p:cNvPr>
          <p:cNvSpPr txBox="1"/>
          <p:nvPr/>
        </p:nvSpPr>
        <p:spPr>
          <a:xfrm>
            <a:off x="1924747" y="3179428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grpSp>
        <p:nvGrpSpPr>
          <p:cNvPr id="41" name="03 Facilitator guide">
            <a:extLst>
              <a:ext uri="{FF2B5EF4-FFF2-40B4-BE49-F238E27FC236}">
                <a16:creationId xmlns:a16="http://schemas.microsoft.com/office/drawing/2014/main" id="{2C9877DA-087D-0914-1C40-BB4B27A9B987}"/>
              </a:ext>
            </a:extLst>
          </p:cNvPr>
          <p:cNvGrpSpPr/>
          <p:nvPr/>
        </p:nvGrpSpPr>
        <p:grpSpPr>
          <a:xfrm>
            <a:off x="734149" y="4057802"/>
            <a:ext cx="5360074" cy="1080000"/>
            <a:chOff x="734149" y="4689956"/>
            <a:chExt cx="5360074" cy="1080000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A74E2836-ECC2-6468-FAF3-5863E6BEF855}"/>
                </a:ext>
              </a:extLst>
            </p:cNvPr>
            <p:cNvSpPr txBox="1"/>
            <p:nvPr/>
          </p:nvSpPr>
          <p:spPr>
            <a:xfrm>
              <a:off x="734149" y="4689956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92E2AB2E-5990-A5E8-B064-EA78F437D177}"/>
                </a:ext>
              </a:extLst>
            </p:cNvPr>
            <p:cNvSpPr/>
            <p:nvPr/>
          </p:nvSpPr>
          <p:spPr>
            <a:xfrm>
              <a:off x="1020943" y="4869956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3</a:t>
              </a:r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4E28315A-6BF0-74C8-B07C-E567533A5DCB}"/>
              </a:ext>
            </a:extLst>
          </p:cNvPr>
          <p:cNvSpPr txBox="1"/>
          <p:nvPr/>
        </p:nvSpPr>
        <p:spPr>
          <a:xfrm>
            <a:off x="1926000" y="4366970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Facilitator’s guide</a:t>
            </a:r>
          </a:p>
        </p:txBody>
      </p:sp>
      <p:grpSp>
        <p:nvGrpSpPr>
          <p:cNvPr id="45" name="04 Summary tables">
            <a:extLst>
              <a:ext uri="{FF2B5EF4-FFF2-40B4-BE49-F238E27FC236}">
                <a16:creationId xmlns:a16="http://schemas.microsoft.com/office/drawing/2014/main" id="{7670C75F-E659-48C2-99D6-2A3337E1F77D}"/>
              </a:ext>
            </a:extLst>
          </p:cNvPr>
          <p:cNvGrpSpPr/>
          <p:nvPr/>
        </p:nvGrpSpPr>
        <p:grpSpPr>
          <a:xfrm>
            <a:off x="734149" y="5262304"/>
            <a:ext cx="5360074" cy="1080000"/>
            <a:chOff x="734149" y="3417771"/>
            <a:chExt cx="5360074" cy="1178716"/>
          </a:xfrm>
        </p:grpSpPr>
        <p:sp>
          <p:nvSpPr>
            <p:cNvPr id="46" name="grid1">
              <a:extLst>
                <a:ext uri="{FF2B5EF4-FFF2-40B4-BE49-F238E27FC236}">
                  <a16:creationId xmlns:a16="http://schemas.microsoft.com/office/drawing/2014/main" id="{646F178E-D729-4E65-80BF-036766AFFA24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47" name="quest type 1">
              <a:extLst>
                <a:ext uri="{FF2B5EF4-FFF2-40B4-BE49-F238E27FC236}">
                  <a16:creationId xmlns:a16="http://schemas.microsoft.com/office/drawing/2014/main" id="{59C11A23-27BE-458E-A6FE-36E4B9C92210}"/>
                </a:ext>
              </a:extLst>
            </p:cNvPr>
            <p:cNvSpPr/>
            <p:nvPr/>
          </p:nvSpPr>
          <p:spPr>
            <a:xfrm>
              <a:off x="1020943" y="3614224"/>
              <a:ext cx="720000" cy="785811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4</a:t>
              </a:r>
            </a:p>
          </p:txBody>
        </p:sp>
      </p:grpSp>
      <p:grpSp>
        <p:nvGrpSpPr>
          <p:cNvPr id="42" name="05 Sessions">
            <a:extLst>
              <a:ext uri="{FF2B5EF4-FFF2-40B4-BE49-F238E27FC236}">
                <a16:creationId xmlns:a16="http://schemas.microsoft.com/office/drawing/2014/main" id="{4C7A1954-C60C-D68D-2223-6D317D85B462}"/>
              </a:ext>
            </a:extLst>
          </p:cNvPr>
          <p:cNvGrpSpPr/>
          <p:nvPr/>
        </p:nvGrpSpPr>
        <p:grpSpPr>
          <a:xfrm>
            <a:off x="6199795" y="1690739"/>
            <a:ext cx="5360074" cy="1080000"/>
            <a:chOff x="6199795" y="2142000"/>
            <a:chExt cx="5360074" cy="1178716"/>
          </a:xfrm>
        </p:grpSpPr>
        <p:sp>
          <p:nvSpPr>
            <p:cNvPr id="30" name="grid1">
              <a:extLst>
                <a:ext uri="{FF2B5EF4-FFF2-40B4-BE49-F238E27FC236}">
                  <a16:creationId xmlns:a16="http://schemas.microsoft.com/office/drawing/2014/main" id="{6B2BBD9C-00E4-3823-0F5E-ABC4C59C6D06}"/>
                </a:ext>
              </a:extLst>
            </p:cNvPr>
            <p:cNvSpPr txBox="1"/>
            <p:nvPr/>
          </p:nvSpPr>
          <p:spPr>
            <a:xfrm>
              <a:off x="6199795" y="2142000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1" name="quest type 1">
              <a:extLst>
                <a:ext uri="{FF2B5EF4-FFF2-40B4-BE49-F238E27FC236}">
                  <a16:creationId xmlns:a16="http://schemas.microsoft.com/office/drawing/2014/main" id="{63C96D0B-4F67-9BAE-1E64-263D3FF85F01}"/>
                </a:ext>
              </a:extLst>
            </p:cNvPr>
            <p:cNvSpPr/>
            <p:nvPr/>
          </p:nvSpPr>
          <p:spPr>
            <a:xfrm>
              <a:off x="6529427" y="2338453"/>
              <a:ext cx="720000" cy="785811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5</a:t>
              </a:r>
            </a:p>
          </p:txBody>
        </p:sp>
      </p:grpSp>
      <p:sp>
        <p:nvSpPr>
          <p:cNvPr id="32" name="TextBox 5">
            <a:extLst>
              <a:ext uri="{FF2B5EF4-FFF2-40B4-BE49-F238E27FC236}">
                <a16:creationId xmlns:a16="http://schemas.microsoft.com/office/drawing/2014/main" id="{CC5A161E-98BA-BA4E-2B73-C2DAE54A7A63}"/>
              </a:ext>
            </a:extLst>
          </p:cNvPr>
          <p:cNvSpPr txBox="1"/>
          <p:nvPr/>
        </p:nvSpPr>
        <p:spPr>
          <a:xfrm>
            <a:off x="7407576" y="1999907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</a:t>
            </a:r>
          </a:p>
        </p:txBody>
      </p:sp>
      <p:grpSp>
        <p:nvGrpSpPr>
          <p:cNvPr id="43" name="06 Reference manual">
            <a:extLst>
              <a:ext uri="{FF2B5EF4-FFF2-40B4-BE49-F238E27FC236}">
                <a16:creationId xmlns:a16="http://schemas.microsoft.com/office/drawing/2014/main" id="{A9DA9635-3090-4050-B3E5-4EF4506F45CD}"/>
              </a:ext>
            </a:extLst>
          </p:cNvPr>
          <p:cNvGrpSpPr/>
          <p:nvPr/>
        </p:nvGrpSpPr>
        <p:grpSpPr>
          <a:xfrm>
            <a:off x="6199795" y="2878124"/>
            <a:ext cx="5360074" cy="1080000"/>
            <a:chOff x="6199795" y="3414185"/>
            <a:chExt cx="5360074" cy="1080000"/>
          </a:xfrm>
        </p:grpSpPr>
        <p:sp>
          <p:nvSpPr>
            <p:cNvPr id="33" name="grid1">
              <a:extLst>
                <a:ext uri="{FF2B5EF4-FFF2-40B4-BE49-F238E27FC236}">
                  <a16:creationId xmlns:a16="http://schemas.microsoft.com/office/drawing/2014/main" id="{1C4FA237-2913-7F25-B44D-C407443AC506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quest type 1">
              <a:extLst>
                <a:ext uri="{FF2B5EF4-FFF2-40B4-BE49-F238E27FC236}">
                  <a16:creationId xmlns:a16="http://schemas.microsoft.com/office/drawing/2014/main" id="{43FDD836-D325-4EB5-20BA-775F9E52AF5C}"/>
                </a:ext>
              </a:extLst>
            </p:cNvPr>
            <p:cNvSpPr/>
            <p:nvPr/>
          </p:nvSpPr>
          <p:spPr>
            <a:xfrm>
              <a:off x="6529427" y="3594185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6</a:t>
              </a:r>
            </a:p>
          </p:txBody>
        </p:sp>
      </p:grpSp>
      <p:sp>
        <p:nvSpPr>
          <p:cNvPr id="35" name="TextBox 6">
            <a:extLst>
              <a:ext uri="{FF2B5EF4-FFF2-40B4-BE49-F238E27FC236}">
                <a16:creationId xmlns:a16="http://schemas.microsoft.com/office/drawing/2014/main" id="{7F63AE40-F0AA-81B7-24E4-09C2AC379FAF}"/>
              </a:ext>
            </a:extLst>
          </p:cNvPr>
          <p:cNvSpPr txBox="1"/>
          <p:nvPr/>
        </p:nvSpPr>
        <p:spPr>
          <a:xfrm>
            <a:off x="7407577" y="3187292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manual</a:t>
            </a:r>
          </a:p>
        </p:txBody>
      </p:sp>
      <p:grpSp>
        <p:nvGrpSpPr>
          <p:cNvPr id="44" name="07 Final training test">
            <a:extLst>
              <a:ext uri="{FF2B5EF4-FFF2-40B4-BE49-F238E27FC236}">
                <a16:creationId xmlns:a16="http://schemas.microsoft.com/office/drawing/2014/main" id="{D74D14FD-F992-6B95-F1C3-07858E7C97DC}"/>
              </a:ext>
            </a:extLst>
          </p:cNvPr>
          <p:cNvGrpSpPr/>
          <p:nvPr/>
        </p:nvGrpSpPr>
        <p:grpSpPr>
          <a:xfrm>
            <a:off x="6216979" y="4057802"/>
            <a:ext cx="5360074" cy="1080000"/>
            <a:chOff x="6216979" y="4689956"/>
            <a:chExt cx="5360074" cy="1080000"/>
          </a:xfrm>
        </p:grpSpPr>
        <p:sp>
          <p:nvSpPr>
            <p:cNvPr id="36" name="grid1">
              <a:extLst>
                <a:ext uri="{FF2B5EF4-FFF2-40B4-BE49-F238E27FC236}">
                  <a16:creationId xmlns:a16="http://schemas.microsoft.com/office/drawing/2014/main" id="{77131EC0-08E7-7DDB-23DE-FE60FF0B2576}"/>
                </a:ext>
              </a:extLst>
            </p:cNvPr>
            <p:cNvSpPr txBox="1"/>
            <p:nvPr/>
          </p:nvSpPr>
          <p:spPr>
            <a:xfrm>
              <a:off x="6216979" y="4689956"/>
              <a:ext cx="5360074" cy="1080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7" name="quest type 1">
              <a:extLst>
                <a:ext uri="{FF2B5EF4-FFF2-40B4-BE49-F238E27FC236}">
                  <a16:creationId xmlns:a16="http://schemas.microsoft.com/office/drawing/2014/main" id="{9068895F-8993-CF71-CB92-6333DE105D2E}"/>
                </a:ext>
              </a:extLst>
            </p:cNvPr>
            <p:cNvSpPr/>
            <p:nvPr/>
          </p:nvSpPr>
          <p:spPr>
            <a:xfrm>
              <a:off x="6529427" y="4869956"/>
              <a:ext cx="720000" cy="7200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7</a:t>
              </a:r>
            </a:p>
          </p:txBody>
        </p:sp>
      </p:grpSp>
      <p:sp>
        <p:nvSpPr>
          <p:cNvPr id="38" name="TextBox 7">
            <a:extLst>
              <a:ext uri="{FF2B5EF4-FFF2-40B4-BE49-F238E27FC236}">
                <a16:creationId xmlns:a16="http://schemas.microsoft.com/office/drawing/2014/main" id="{2AB66B22-91CA-64B6-0543-94BBAEE5A1C1}"/>
              </a:ext>
            </a:extLst>
          </p:cNvPr>
          <p:cNvSpPr txBox="1"/>
          <p:nvPr/>
        </p:nvSpPr>
        <p:spPr>
          <a:xfrm>
            <a:off x="7407577" y="4366970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training test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691966E2-1358-4902-89D2-CA20AFE1D9D3}"/>
              </a:ext>
            </a:extLst>
          </p:cNvPr>
          <p:cNvSpPr txBox="1"/>
          <p:nvPr/>
        </p:nvSpPr>
        <p:spPr>
          <a:xfrm>
            <a:off x="1924747" y="5571472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 tables</a:t>
            </a:r>
          </a:p>
        </p:txBody>
      </p:sp>
      <p:grpSp>
        <p:nvGrpSpPr>
          <p:cNvPr id="49" name="08 Daily and end-of-training evaluation">
            <a:extLst>
              <a:ext uri="{FF2B5EF4-FFF2-40B4-BE49-F238E27FC236}">
                <a16:creationId xmlns:a16="http://schemas.microsoft.com/office/drawing/2014/main" id="{1D83BE2F-3415-4DF9-8E99-11038CB8EB4A}"/>
              </a:ext>
            </a:extLst>
          </p:cNvPr>
          <p:cNvGrpSpPr/>
          <p:nvPr/>
        </p:nvGrpSpPr>
        <p:grpSpPr>
          <a:xfrm>
            <a:off x="6199795" y="5258718"/>
            <a:ext cx="5360074" cy="1080000"/>
            <a:chOff x="6199795" y="3414185"/>
            <a:chExt cx="5360074" cy="1080000"/>
          </a:xfrm>
        </p:grpSpPr>
        <p:sp>
          <p:nvSpPr>
            <p:cNvPr id="50" name="grid1">
              <a:extLst>
                <a:ext uri="{FF2B5EF4-FFF2-40B4-BE49-F238E27FC236}">
                  <a16:creationId xmlns:a16="http://schemas.microsoft.com/office/drawing/2014/main" id="{854F2A0A-D6D7-47EB-9CA0-08A4E5E78B8E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quest type 1">
              <a:extLst>
                <a:ext uri="{FF2B5EF4-FFF2-40B4-BE49-F238E27FC236}">
                  <a16:creationId xmlns:a16="http://schemas.microsoft.com/office/drawing/2014/main" id="{59495129-2638-42BA-AE84-A960316E624F}"/>
                </a:ext>
              </a:extLst>
            </p:cNvPr>
            <p:cNvSpPr/>
            <p:nvPr/>
          </p:nvSpPr>
          <p:spPr>
            <a:xfrm>
              <a:off x="6529427" y="3594185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8</a:t>
              </a:r>
            </a:p>
          </p:txBody>
        </p:sp>
      </p:grpSp>
      <p:sp>
        <p:nvSpPr>
          <p:cNvPr id="52" name="TextBox 8">
            <a:extLst>
              <a:ext uri="{FF2B5EF4-FFF2-40B4-BE49-F238E27FC236}">
                <a16:creationId xmlns:a16="http://schemas.microsoft.com/office/drawing/2014/main" id="{B5FD20A0-2F07-4FC9-8A4E-1B61C71F3539}"/>
              </a:ext>
            </a:extLst>
          </p:cNvPr>
          <p:cNvSpPr txBox="1"/>
          <p:nvPr/>
        </p:nvSpPr>
        <p:spPr>
          <a:xfrm>
            <a:off x="7407577" y="5383220"/>
            <a:ext cx="3638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Daily and end-of-training evaluation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97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25" grpId="0"/>
      <p:bldP spid="32" grpId="0"/>
      <p:bldP spid="35" grpId="0"/>
      <p:bldP spid="38" grpId="0"/>
      <p:bldP spid="48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Questionnaire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caption4">
            <a:extLst>
              <a:ext uri="{FF2B5EF4-FFF2-40B4-BE49-F238E27FC236}">
                <a16:creationId xmlns:a16="http://schemas.microsoft.com/office/drawing/2014/main" id="{87BAEEA0-75E1-A940-CB8B-9DB6223FEBED}"/>
              </a:ext>
            </a:extLst>
          </p:cNvPr>
          <p:cNvSpPr txBox="1"/>
          <p:nvPr/>
        </p:nvSpPr>
        <p:spPr>
          <a:xfrm>
            <a:off x="609313" y="2795683"/>
            <a:ext cx="6280603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the time the facilitators start training, the questionnaire should: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2AA8CF4A-6137-526A-2075-2DF7FAD58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42" y="1316008"/>
            <a:ext cx="3277049" cy="4225984"/>
          </a:xfrm>
          <a:prstGeom prst="rect">
            <a:avLst/>
          </a:prstGeom>
        </p:spPr>
      </p:pic>
      <p:sp>
        <p:nvSpPr>
          <p:cNvPr id="16" name="bulletText7">
            <a:extLst>
              <a:ext uri="{FF2B5EF4-FFF2-40B4-BE49-F238E27FC236}">
                <a16:creationId xmlns:a16="http://schemas.microsoft.com/office/drawing/2014/main" id="{F84BCB22-B81C-4288-941E-ED9A392BDEEE}"/>
              </a:ext>
            </a:extLst>
          </p:cNvPr>
          <p:cNvSpPr txBox="1"/>
          <p:nvPr/>
        </p:nvSpPr>
        <p:spPr>
          <a:xfrm>
            <a:off x="1087897" y="3987716"/>
            <a:ext cx="628060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been adapted to country needs</a:t>
            </a:r>
          </a:p>
        </p:txBody>
      </p:sp>
      <p:sp>
        <p:nvSpPr>
          <p:cNvPr id="17" name="bulletText8">
            <a:extLst>
              <a:ext uri="{FF2B5EF4-FFF2-40B4-BE49-F238E27FC236}">
                <a16:creationId xmlns:a16="http://schemas.microsoft.com/office/drawing/2014/main" id="{B3C2B6CB-2B33-4492-8EDA-99B5EA92C5CC}"/>
              </a:ext>
            </a:extLst>
          </p:cNvPr>
          <p:cNvSpPr txBox="1"/>
          <p:nvPr/>
        </p:nvSpPr>
        <p:spPr>
          <a:xfrm>
            <a:off x="1087897" y="4640742"/>
            <a:ext cx="628060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accessible to participants and facilitators</a:t>
            </a:r>
          </a:p>
        </p:txBody>
      </p:sp>
      <p:pic>
        <p:nvPicPr>
          <p:cNvPr id="20" name="bullet07">
            <a:extLst>
              <a:ext uri="{FF2B5EF4-FFF2-40B4-BE49-F238E27FC236}">
                <a16:creationId xmlns:a16="http://schemas.microsoft.com/office/drawing/2014/main" id="{B9A5D76B-314E-47E3-BA15-BDBFB077E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" y="4135768"/>
            <a:ext cx="117692" cy="122400"/>
          </a:xfrm>
          <a:prstGeom prst="rect">
            <a:avLst/>
          </a:prstGeom>
        </p:spPr>
      </p:pic>
      <p:pic>
        <p:nvPicPr>
          <p:cNvPr id="21" name="bullet08">
            <a:extLst>
              <a:ext uri="{FF2B5EF4-FFF2-40B4-BE49-F238E27FC236}">
                <a16:creationId xmlns:a16="http://schemas.microsoft.com/office/drawing/2014/main" id="{65152E51-D060-4AC1-9913-AF5E45EFF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0" y="4795432"/>
            <a:ext cx="117692" cy="122400"/>
          </a:xfrm>
          <a:prstGeom prst="rect">
            <a:avLst/>
          </a:prstGeom>
        </p:spPr>
      </p:pic>
      <p:sp>
        <p:nvSpPr>
          <p:cNvPr id="22" name="caption4">
            <a:extLst>
              <a:ext uri="{FF2B5EF4-FFF2-40B4-BE49-F238E27FC236}">
                <a16:creationId xmlns:a16="http://schemas.microsoft.com/office/drawing/2014/main" id="{C7CFC05C-4C76-403B-A36C-388D73D4804A}"/>
              </a:ext>
            </a:extLst>
          </p:cNvPr>
          <p:cNvSpPr txBox="1"/>
          <p:nvPr/>
        </p:nvSpPr>
        <p:spPr>
          <a:xfrm>
            <a:off x="609313" y="1936049"/>
            <a:ext cx="675918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focus of the training.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1564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2. Agenda</a:t>
            </a:r>
          </a:p>
        </p:txBody>
      </p:sp>
      <p:sp>
        <p:nvSpPr>
          <p:cNvPr id="9" name="caption1">
            <a:extLst>
              <a:ext uri="{FF2B5EF4-FFF2-40B4-BE49-F238E27FC236}">
                <a16:creationId xmlns:a16="http://schemas.microsoft.com/office/drawing/2014/main" id="{933F2ACC-9816-17C7-2F0A-4355ADB23E09}"/>
              </a:ext>
            </a:extLst>
          </p:cNvPr>
          <p:cNvSpPr txBox="1"/>
          <p:nvPr/>
        </p:nvSpPr>
        <p:spPr>
          <a:xfrm>
            <a:off x="609313" y="1423848"/>
            <a:ext cx="5166442" cy="1092800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suggested 10-day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the data collection training is available as a: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3B75B0F-C089-7098-982A-2AE1772CEEA5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09" y="1637813"/>
            <a:ext cx="5563778" cy="246413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5C8B4DED-D506-4475-8E4F-B14B1233240D}"/>
              </a:ext>
            </a:extLst>
          </p:cNvPr>
          <p:cNvSpPr txBox="1"/>
          <p:nvPr/>
        </p:nvSpPr>
        <p:spPr>
          <a:xfrm>
            <a:off x="689568" y="4797393"/>
            <a:ext cx="10893119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bg1"/>
                </a:solidFill>
              </a:rPr>
              <a:t>The agenda should be used to understand how the training schedule is organized.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9781DC-6747-4C72-A421-67A5985AFF5A}"/>
              </a:ext>
            </a:extLst>
          </p:cNvPr>
          <p:cNvSpPr/>
          <p:nvPr/>
        </p:nvSpPr>
        <p:spPr>
          <a:xfrm>
            <a:off x="609313" y="4797392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5" name="bulletText7">
            <a:extLst>
              <a:ext uri="{FF2B5EF4-FFF2-40B4-BE49-F238E27FC236}">
                <a16:creationId xmlns:a16="http://schemas.microsoft.com/office/drawing/2014/main" id="{E4F18C17-40C3-4709-B47C-1405331C29E4}"/>
              </a:ext>
            </a:extLst>
          </p:cNvPr>
          <p:cNvSpPr txBox="1"/>
          <p:nvPr/>
        </p:nvSpPr>
        <p:spPr>
          <a:xfrm>
            <a:off x="1091156" y="2828151"/>
            <a:ext cx="4806175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stand-alone document in the training package</a:t>
            </a:r>
          </a:p>
        </p:txBody>
      </p:sp>
      <p:sp>
        <p:nvSpPr>
          <p:cNvPr id="16" name="bulletText8">
            <a:extLst>
              <a:ext uri="{FF2B5EF4-FFF2-40B4-BE49-F238E27FC236}">
                <a16:creationId xmlns:a16="http://schemas.microsoft.com/office/drawing/2014/main" id="{886A1E8F-DE62-4592-9821-1C5832F8FCFA}"/>
              </a:ext>
            </a:extLst>
          </p:cNvPr>
          <p:cNvSpPr txBox="1"/>
          <p:nvPr/>
        </p:nvSpPr>
        <p:spPr>
          <a:xfrm>
            <a:off x="1091156" y="3840642"/>
            <a:ext cx="480617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 in the facilitator’s guide</a:t>
            </a:r>
          </a:p>
        </p:txBody>
      </p:sp>
      <p:pic>
        <p:nvPicPr>
          <p:cNvPr id="18" name="bullet07">
            <a:extLst>
              <a:ext uri="{FF2B5EF4-FFF2-40B4-BE49-F238E27FC236}">
                <a16:creationId xmlns:a16="http://schemas.microsoft.com/office/drawing/2014/main" id="{4892029E-614F-4DDE-BB48-81620E472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9" y="2976203"/>
            <a:ext cx="117692" cy="122400"/>
          </a:xfrm>
          <a:prstGeom prst="rect">
            <a:avLst/>
          </a:prstGeom>
        </p:spPr>
      </p:pic>
      <p:pic>
        <p:nvPicPr>
          <p:cNvPr id="19" name="bullet08">
            <a:extLst>
              <a:ext uri="{FF2B5EF4-FFF2-40B4-BE49-F238E27FC236}">
                <a16:creationId xmlns:a16="http://schemas.microsoft.com/office/drawing/2014/main" id="{7BD672F4-F591-488A-9D95-DD7C8F315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9" y="3995332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2568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7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3. Facilitator’s guide</a:t>
            </a: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609313" y="2301881"/>
            <a:ext cx="7036087" cy="428002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Facilitator’s guide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guidance on the:</a:t>
            </a:r>
          </a:p>
        </p:txBody>
      </p:sp>
      <p:sp>
        <p:nvSpPr>
          <p:cNvPr id="9" name="bulletText1">
            <a:extLst>
              <a:ext uri="{FF2B5EF4-FFF2-40B4-BE49-F238E27FC236}">
                <a16:creationId xmlns:a16="http://schemas.microsoft.com/office/drawing/2014/main" id="{F8FA521F-D009-6542-E176-0C3463D0AAF5}"/>
              </a:ext>
            </a:extLst>
          </p:cNvPr>
          <p:cNvSpPr txBox="1"/>
          <p:nvPr/>
        </p:nvSpPr>
        <p:spPr>
          <a:xfrm>
            <a:off x="1054697" y="3076679"/>
            <a:ext cx="615827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organization of the training</a:t>
            </a:r>
          </a:p>
        </p:txBody>
      </p:sp>
      <p:pic>
        <p:nvPicPr>
          <p:cNvPr id="18" name="bullet1">
            <a:extLst>
              <a:ext uri="{FF2B5EF4-FFF2-40B4-BE49-F238E27FC236}">
                <a16:creationId xmlns:a16="http://schemas.microsoft.com/office/drawing/2014/main" id="{72BD8CA9-B616-A5C4-6000-D4ED761F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0" y="3187186"/>
            <a:ext cx="117692" cy="122400"/>
          </a:xfrm>
          <a:prstGeom prst="rect">
            <a:avLst/>
          </a:prstGeom>
        </p:spPr>
      </p:pic>
      <p:sp>
        <p:nvSpPr>
          <p:cNvPr id="26" name="bulletText2">
            <a:extLst>
              <a:ext uri="{FF2B5EF4-FFF2-40B4-BE49-F238E27FC236}">
                <a16:creationId xmlns:a16="http://schemas.microsoft.com/office/drawing/2014/main" id="{9075609C-2C15-41E1-E370-1BAD026E95C1}"/>
              </a:ext>
            </a:extLst>
          </p:cNvPr>
          <p:cNvSpPr txBox="1"/>
          <p:nvPr/>
        </p:nvSpPr>
        <p:spPr>
          <a:xfrm>
            <a:off x="1054697" y="3850378"/>
            <a:ext cx="593609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facilitation of the different sessions</a:t>
            </a:r>
          </a:p>
        </p:txBody>
      </p:sp>
      <p:pic>
        <p:nvPicPr>
          <p:cNvPr id="27" name="bullet2">
            <a:extLst>
              <a:ext uri="{FF2B5EF4-FFF2-40B4-BE49-F238E27FC236}">
                <a16:creationId xmlns:a16="http://schemas.microsoft.com/office/drawing/2014/main" id="{D7CDF115-5AA5-945F-A99A-AD3E5883A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0" y="4003179"/>
            <a:ext cx="117692" cy="1224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617933-8AE9-C0E2-4A2A-2D2DD9A47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47" y="1315800"/>
            <a:ext cx="2932004" cy="422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8747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3. Facilitator’s guide</a:t>
            </a: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609313" y="2147938"/>
            <a:ext cx="6637565" cy="428002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guide should be used to:</a:t>
            </a:r>
          </a:p>
        </p:txBody>
      </p:sp>
      <p:sp>
        <p:nvSpPr>
          <p:cNvPr id="9" name="bulletText1">
            <a:extLst>
              <a:ext uri="{FF2B5EF4-FFF2-40B4-BE49-F238E27FC236}">
                <a16:creationId xmlns:a16="http://schemas.microsoft.com/office/drawing/2014/main" id="{F8FA521F-D009-6542-E176-0C3463D0AAF5}"/>
              </a:ext>
            </a:extLst>
          </p:cNvPr>
          <p:cNvSpPr txBox="1"/>
          <p:nvPr/>
        </p:nvSpPr>
        <p:spPr>
          <a:xfrm>
            <a:off x="1155032" y="2920831"/>
            <a:ext cx="615827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prepare the training agenda</a:t>
            </a:r>
          </a:p>
        </p:txBody>
      </p:sp>
      <p:pic>
        <p:nvPicPr>
          <p:cNvPr id="18" name="bullet1">
            <a:extLst>
              <a:ext uri="{FF2B5EF4-FFF2-40B4-BE49-F238E27FC236}">
                <a16:creationId xmlns:a16="http://schemas.microsoft.com/office/drawing/2014/main" id="{72BD8CA9-B616-A5C4-6000-D4ED761F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9" y="3061918"/>
            <a:ext cx="117692" cy="122400"/>
          </a:xfrm>
          <a:prstGeom prst="rect">
            <a:avLst/>
          </a:prstGeom>
        </p:spPr>
      </p:pic>
      <p:sp>
        <p:nvSpPr>
          <p:cNvPr id="26" name="bulletText2">
            <a:extLst>
              <a:ext uri="{FF2B5EF4-FFF2-40B4-BE49-F238E27FC236}">
                <a16:creationId xmlns:a16="http://schemas.microsoft.com/office/drawing/2014/main" id="{9075609C-2C15-41E1-E370-1BAD026E95C1}"/>
              </a:ext>
            </a:extLst>
          </p:cNvPr>
          <p:cNvSpPr txBox="1"/>
          <p:nvPr/>
        </p:nvSpPr>
        <p:spPr>
          <a:xfrm>
            <a:off x="1155031" y="4463312"/>
            <a:ext cx="593609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 the sessions</a:t>
            </a:r>
          </a:p>
        </p:txBody>
      </p:sp>
      <p:pic>
        <p:nvPicPr>
          <p:cNvPr id="27" name="bullet2">
            <a:extLst>
              <a:ext uri="{FF2B5EF4-FFF2-40B4-BE49-F238E27FC236}">
                <a16:creationId xmlns:a16="http://schemas.microsoft.com/office/drawing/2014/main" id="{D7CDF115-5AA5-945F-A99A-AD3E5883A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4" y="3846525"/>
            <a:ext cx="117692" cy="122400"/>
          </a:xfrm>
          <a:prstGeom prst="rect">
            <a:avLst/>
          </a:prstGeom>
        </p:spPr>
      </p:pic>
      <p:sp>
        <p:nvSpPr>
          <p:cNvPr id="3" name="bulletText2">
            <a:extLst>
              <a:ext uri="{FF2B5EF4-FFF2-40B4-BE49-F238E27FC236}">
                <a16:creationId xmlns:a16="http://schemas.microsoft.com/office/drawing/2014/main" id="{3CB53686-79C5-C4F3-9D0D-5CC993A48832}"/>
              </a:ext>
            </a:extLst>
          </p:cNvPr>
          <p:cNvSpPr txBox="1"/>
          <p:nvPr/>
        </p:nvSpPr>
        <p:spPr>
          <a:xfrm>
            <a:off x="1155031" y="3693724"/>
            <a:ext cx="593609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training preparation </a:t>
            </a:r>
          </a:p>
        </p:txBody>
      </p:sp>
      <p:pic>
        <p:nvPicPr>
          <p:cNvPr id="4" name="bullet2">
            <a:extLst>
              <a:ext uri="{FF2B5EF4-FFF2-40B4-BE49-F238E27FC236}">
                <a16:creationId xmlns:a16="http://schemas.microsoft.com/office/drawing/2014/main" id="{E03BCD9E-2CCA-C5D2-23FE-07FB88503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4" y="4616113"/>
            <a:ext cx="117692" cy="122400"/>
          </a:xfrm>
          <a:prstGeom prst="rect">
            <a:avLst/>
          </a:prstGeom>
        </p:spPr>
      </p:pic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B87AA7-976F-1186-2225-BE53B1050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47" y="1315800"/>
            <a:ext cx="2932004" cy="422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183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4. Summary tables</a:t>
            </a:r>
          </a:p>
          <a:p>
            <a:endParaRPr lang="en-GB" sz="3200" dirty="0">
              <a:solidFill>
                <a:srgbClr val="595959"/>
              </a:solidFill>
            </a:endParaRP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734150" y="1125677"/>
            <a:ext cx="1072369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 tables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facilitators and participants with a snapshot visualization of the technical content in sections/sub-sections.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8B8DF-FC08-2761-D2DD-C2BD2CDB7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3" y="2431654"/>
            <a:ext cx="10710996" cy="3426504"/>
          </a:xfrm>
          <a:prstGeom prst="rect">
            <a:avLst/>
          </a:prstGeom>
        </p:spPr>
      </p:pic>
      <p:sp>
        <p:nvSpPr>
          <p:cNvPr id="9" name="Arrow1">
            <a:extLst>
              <a:ext uri="{FF2B5EF4-FFF2-40B4-BE49-F238E27FC236}">
                <a16:creationId xmlns:a16="http://schemas.microsoft.com/office/drawing/2014/main" id="{BDFEC397-6B1A-4E7E-9759-C918456EADB9}"/>
              </a:ext>
            </a:extLst>
          </p:cNvPr>
          <p:cNvSpPr/>
          <p:nvPr/>
        </p:nvSpPr>
        <p:spPr>
          <a:xfrm>
            <a:off x="237050" y="3363672"/>
            <a:ext cx="445761" cy="611122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2">
            <a:extLst>
              <a:ext uri="{FF2B5EF4-FFF2-40B4-BE49-F238E27FC236}">
                <a16:creationId xmlns:a16="http://schemas.microsoft.com/office/drawing/2014/main" id="{365AE472-F0FC-40C6-AFDB-6DD8C0322339}"/>
              </a:ext>
            </a:extLst>
          </p:cNvPr>
          <p:cNvSpPr/>
          <p:nvPr/>
        </p:nvSpPr>
        <p:spPr>
          <a:xfrm rot="16200000" flipH="1">
            <a:off x="4681072" y="1815643"/>
            <a:ext cx="541713" cy="68258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highlight1 subsection">
            <a:extLst>
              <a:ext uri="{FF2B5EF4-FFF2-40B4-BE49-F238E27FC236}">
                <a16:creationId xmlns:a16="http://schemas.microsoft.com/office/drawing/2014/main" id="{890DA055-0A80-4BA6-A4F7-EEBD8E7B675C}"/>
              </a:ext>
            </a:extLst>
          </p:cNvPr>
          <p:cNvSpPr/>
          <p:nvPr/>
        </p:nvSpPr>
        <p:spPr>
          <a:xfrm>
            <a:off x="1260389" y="3521676"/>
            <a:ext cx="1222967" cy="2340345"/>
          </a:xfrm>
          <a:prstGeom prst="rect">
            <a:avLst/>
          </a:prstGeom>
          <a:solidFill>
            <a:srgbClr val="FDDEA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12" name="highlight2 table column">
            <a:extLst>
              <a:ext uri="{FF2B5EF4-FFF2-40B4-BE49-F238E27FC236}">
                <a16:creationId xmlns:a16="http://schemas.microsoft.com/office/drawing/2014/main" id="{C7F5E5DA-E09F-442C-AE3B-6ACE1D6E64EA}"/>
              </a:ext>
            </a:extLst>
          </p:cNvPr>
          <p:cNvSpPr/>
          <p:nvPr/>
        </p:nvSpPr>
        <p:spPr>
          <a:xfrm>
            <a:off x="2483357" y="2435516"/>
            <a:ext cx="8961790" cy="828000"/>
          </a:xfrm>
          <a:prstGeom prst="rect">
            <a:avLst/>
          </a:prstGeom>
          <a:solidFill>
            <a:srgbClr val="FDDEA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2" name="Arrow2">
            <a:extLst>
              <a:ext uri="{FF2B5EF4-FFF2-40B4-BE49-F238E27FC236}">
                <a16:creationId xmlns:a16="http://schemas.microsoft.com/office/drawing/2014/main" id="{9708898C-357C-AFC9-FEF0-7D4BB70FB418}"/>
              </a:ext>
            </a:extLst>
          </p:cNvPr>
          <p:cNvSpPr/>
          <p:nvPr/>
        </p:nvSpPr>
        <p:spPr>
          <a:xfrm rot="16200000" flipH="1">
            <a:off x="9121266" y="1815643"/>
            <a:ext cx="541713" cy="68258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9778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8" grpId="0" animBg="1"/>
      <p:bldP spid="8" grpId="1" animBg="1"/>
      <p:bldP spid="12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4. Summary tables</a:t>
            </a:r>
          </a:p>
        </p:txBody>
      </p:sp>
      <p:sp>
        <p:nvSpPr>
          <p:cNvPr id="5" name="caption1">
            <a:extLst>
              <a:ext uri="{FF2B5EF4-FFF2-40B4-BE49-F238E27FC236}">
                <a16:creationId xmlns:a16="http://schemas.microsoft.com/office/drawing/2014/main" id="{B11BDF8D-450F-09E6-05F5-551452C96453}"/>
              </a:ext>
            </a:extLst>
          </p:cNvPr>
          <p:cNvSpPr txBox="1"/>
          <p:nvPr/>
        </p:nvSpPr>
        <p:spPr>
          <a:xfrm>
            <a:off x="4923735" y="1592765"/>
            <a:ext cx="7143770" cy="760401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training package includes tables summarizing content from the readiness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 to 31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bulletText1">
            <a:extLst>
              <a:ext uri="{FF2B5EF4-FFF2-40B4-BE49-F238E27FC236}">
                <a16:creationId xmlns:a16="http://schemas.microsoft.com/office/drawing/2014/main" id="{F8FA521F-D009-6542-E176-0C3463D0AAF5}"/>
              </a:ext>
            </a:extLst>
          </p:cNvPr>
          <p:cNvSpPr txBox="1"/>
          <p:nvPr/>
        </p:nvSpPr>
        <p:spPr>
          <a:xfrm>
            <a:off x="5546448" y="3586482"/>
            <a:ext cx="57013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visualize</a:t>
            </a:r>
          </a:p>
        </p:txBody>
      </p:sp>
      <p:sp>
        <p:nvSpPr>
          <p:cNvPr id="26" name="bulletText2">
            <a:extLst>
              <a:ext uri="{FF2B5EF4-FFF2-40B4-BE49-F238E27FC236}">
                <a16:creationId xmlns:a16="http://schemas.microsoft.com/office/drawing/2014/main" id="{9075609C-2C15-41E1-E370-1BAD026E95C1}"/>
              </a:ext>
            </a:extLst>
          </p:cNvPr>
          <p:cNvSpPr txBox="1"/>
          <p:nvPr/>
        </p:nvSpPr>
        <p:spPr>
          <a:xfrm>
            <a:off x="5546448" y="4355510"/>
            <a:ext cx="547702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summarize </a:t>
            </a:r>
          </a:p>
        </p:txBody>
      </p:sp>
      <p:pic>
        <p:nvPicPr>
          <p:cNvPr id="18" name="bullet1">
            <a:extLst>
              <a:ext uri="{FF2B5EF4-FFF2-40B4-BE49-F238E27FC236}">
                <a16:creationId xmlns:a16="http://schemas.microsoft.com/office/drawing/2014/main" id="{72BD8CA9-B616-A5C4-6000-D4ED761FC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95" y="3737561"/>
            <a:ext cx="117692" cy="122400"/>
          </a:xfrm>
          <a:prstGeom prst="rect">
            <a:avLst/>
          </a:prstGeom>
        </p:spPr>
      </p:pic>
      <p:pic>
        <p:nvPicPr>
          <p:cNvPr id="27" name="bullet2">
            <a:extLst>
              <a:ext uri="{FF2B5EF4-FFF2-40B4-BE49-F238E27FC236}">
                <a16:creationId xmlns:a16="http://schemas.microsoft.com/office/drawing/2014/main" id="{D7CDF115-5AA5-945F-A99A-AD3E5883A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51" y="4506589"/>
            <a:ext cx="117692" cy="122400"/>
          </a:xfrm>
          <a:prstGeom prst="rect">
            <a:avLst/>
          </a:prstGeom>
        </p:spPr>
      </p:pic>
      <p:pic>
        <p:nvPicPr>
          <p:cNvPr id="10" name="bullet2">
            <a:extLst>
              <a:ext uri="{FF2B5EF4-FFF2-40B4-BE49-F238E27FC236}">
                <a16:creationId xmlns:a16="http://schemas.microsoft.com/office/drawing/2014/main" id="{EBA27270-3004-6184-E484-1AC1D60F5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96" y="5292449"/>
            <a:ext cx="117692" cy="1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374AB7-630A-7A8D-61A2-994EAFDAD036}"/>
              </a:ext>
            </a:extLst>
          </p:cNvPr>
          <p:cNvSpPr txBox="1"/>
          <p:nvPr/>
        </p:nvSpPr>
        <p:spPr>
          <a:xfrm>
            <a:off x="5546448" y="5124538"/>
            <a:ext cx="548830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review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602CA-14F5-A69F-C887-9FDC72732B04}"/>
              </a:ext>
            </a:extLst>
          </p:cNvPr>
          <p:cNvSpPr txBox="1"/>
          <p:nvPr/>
        </p:nvSpPr>
        <p:spPr>
          <a:xfrm>
            <a:off x="5061451" y="2799781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 tables help participants: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1CE1DA-3AC1-4641-A062-80152D40541D}"/>
              </a:ext>
            </a:extLst>
          </p:cNvPr>
          <p:cNvGrpSpPr/>
          <p:nvPr/>
        </p:nvGrpSpPr>
        <p:grpSpPr>
          <a:xfrm>
            <a:off x="519235" y="1478895"/>
            <a:ext cx="4215174" cy="4215174"/>
            <a:chOff x="476038" y="1416377"/>
            <a:chExt cx="3946267" cy="3946267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B5000ADD-6259-43C0-8B04-85513B8A03F8}"/>
                </a:ext>
              </a:extLst>
            </p:cNvPr>
            <p:cNvSpPr/>
            <p:nvPr/>
          </p:nvSpPr>
          <p:spPr>
            <a:xfrm>
              <a:off x="476038" y="1416377"/>
              <a:ext cx="3946267" cy="3946267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14B974-D704-4CAA-B029-BCFA08E1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37" y="2673450"/>
              <a:ext cx="2727267" cy="147573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38186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6" grpId="0"/>
      <p:bldP spid="12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19564</TotalTime>
  <Words>1235</Words>
  <Application>Microsoft Office PowerPoint</Application>
  <PresentationFormat>Widescreen</PresentationFormat>
  <Paragraphs>188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</vt:lpstr>
      <vt:lpstr>Cambria</vt:lpstr>
      <vt:lpstr>Symbol</vt:lpstr>
      <vt:lpstr>Atkinson Hyperlegible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HHFA_dc_tot_module7_unit1_en</dc:title>
  <dc:creator>WHO</dc:creator>
  <cp:lastModifiedBy>G Johnson</cp:lastModifiedBy>
  <cp:revision>172</cp:revision>
  <dcterms:created xsi:type="dcterms:W3CDTF">2022-07-29T14:12:36Z</dcterms:created>
  <dcterms:modified xsi:type="dcterms:W3CDTF">2023-02-13T10:07:52Z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